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Proxima Nova"/>
      <p:regular r:id="rId17"/>
      <p:bold r:id="rId18"/>
      <p:italic r:id="rId19"/>
      <p:boldItalic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ProximaNova-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ProximaNova-regular.fntdata"/><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ProximaNova-italic.fntdata"/><Relationship Id="rId6" Type="http://schemas.openxmlformats.org/officeDocument/2006/relationships/slide" Target="slides/slide1.xml"/><Relationship Id="rId18" Type="http://schemas.openxmlformats.org/officeDocument/2006/relationships/font" Target="fonts/ProximaNova-bold.fntdata"/><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2.jpg>
</file>

<file path=ppt/media/image3.jpg>
</file>

<file path=ppt/media/image4.jpg>
</file>

<file path=ppt/media/image5.jpg>
</file>

<file path=ppt/media/image6.png>
</file>

<file path=ppt/media/image7.jp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7b1c77a19c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7b1c77a19c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7b1c77a19c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7b1c77a19c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7b1c77a19c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7b1c77a19c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7b1c77a19c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7b1c77a19c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7b1c77a19c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7b1c77a19c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7b1c77a19c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7b1c77a19c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7b1c77a19c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7b1c77a19c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7b1c77a19c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7b1c77a19c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7b1c77a19c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7b1c77a19c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Attempting to hold the number of points relatively constant by arbitrarily using</a:t>
            </a:r>
            <a:endParaRPr sz="1200"/>
          </a:p>
          <a:p>
            <a:pPr indent="0" lvl="0" marL="0" rtl="0" algn="l">
              <a:spcBef>
                <a:spcPts val="0"/>
              </a:spcBef>
              <a:spcAft>
                <a:spcPts val="0"/>
              </a:spcAft>
              <a:buNone/>
            </a:pPr>
            <a:r>
              <a:rPr lang="en" sz="1200"/>
              <a:t> for the Adaptive Gaussian Quadrature and tuning the other parameter values for the other methods we get the above table.</a:t>
            </a:r>
            <a:endParaRPr sz="1400"/>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7b1c77a19c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7b1c77a19c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1" name="Google Shape;11;p2"/>
          <p:cNvSpPr txBox="1"/>
          <p:nvPr>
            <p:ph type="ctrTitle"/>
          </p:nvPr>
        </p:nvSpPr>
        <p:spPr>
          <a:xfrm>
            <a:off x="510450" y="1257300"/>
            <a:ext cx="8123100" cy="15885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2" name="Google Shape;12;p2"/>
          <p:cNvSpPr txBox="1"/>
          <p:nvPr>
            <p:ph idx="1" type="subTitle"/>
          </p:nvPr>
        </p:nvSpPr>
        <p:spPr>
          <a:xfrm>
            <a:off x="510450" y="3182313"/>
            <a:ext cx="8123100" cy="630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2400"/>
              <a:buNone/>
              <a:defRPr sz="2400">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11"/>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071300"/>
            <a:ext cx="8520600" cy="901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cxnSp>
        <p:nvCxnSpPr>
          <p:cNvPr id="15" name="Google Shape;15;p3"/>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6" name="Google Shape;16;p3"/>
          <p:cNvSpPr txBox="1"/>
          <p:nvPr>
            <p:ph type="title"/>
          </p:nvPr>
        </p:nvSpPr>
        <p:spPr>
          <a:xfrm>
            <a:off x="510450" y="2057400"/>
            <a:ext cx="8123100" cy="778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7" name="Google Shape;17;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 name="Google Shape;21;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2" name="Google Shape;22;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 name="Google Shape;25;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 name="Google Shape;26;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0" name="Google Shape;30;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Google Shape;33;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5" name="Shape 35"/>
        <p:cNvGrpSpPr/>
        <p:nvPr/>
      </p:nvGrpSpPr>
      <p:grpSpPr>
        <a:xfrm>
          <a:off x="0" y="0"/>
          <a:ext cx="0" cy="0"/>
          <a:chOff x="0" y="0"/>
          <a:chExt cx="0" cy="0"/>
        </a:xfrm>
      </p:grpSpPr>
      <p:sp>
        <p:nvSpPr>
          <p:cNvPr id="36" name="Google Shape;36;p8"/>
          <p:cNvSpPr txBox="1"/>
          <p:nvPr>
            <p:ph type="title"/>
          </p:nvPr>
        </p:nvSpPr>
        <p:spPr>
          <a:xfrm>
            <a:off x="490250" y="526350"/>
            <a:ext cx="57975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7" name="Google Shape;37;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9"/>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41" name="Google Shape;41;p9"/>
          <p:cNvSpPr txBox="1"/>
          <p:nvPr>
            <p:ph type="title"/>
          </p:nvPr>
        </p:nvSpPr>
        <p:spPr>
          <a:xfrm>
            <a:off x="265500" y="1205825"/>
            <a:ext cx="4045200" cy="15096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 name="Google Shape;42;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4" name="Google Shape;44;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311700" y="42368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100"/>
              <a:buNone/>
              <a:defRPr sz="2100"/>
            </a:lvl1pPr>
          </a:lstStyle>
          <a:p/>
        </p:txBody>
      </p:sp>
      <p:sp>
        <p:nvSpPr>
          <p:cNvPr id="47" name="Google Shape;47;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pearmin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6.png"/><Relationship Id="rId4" Type="http://schemas.openxmlformats.org/officeDocument/2006/relationships/image" Target="../media/image9.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jpg"/><Relationship Id="rId4" Type="http://schemas.openxmlformats.org/officeDocument/2006/relationships/image" Target="../media/image4.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jpg"/><Relationship Id="rId4" Type="http://schemas.openxmlformats.org/officeDocument/2006/relationships/image" Target="../media/image7.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jpg"/><Relationship Id="rId4" Type="http://schemas.openxmlformats.org/officeDocument/2006/relationships/image" Target="../media/image1.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510450" y="0"/>
            <a:ext cx="8123100" cy="2622900"/>
          </a:xfrm>
          <a:prstGeom prst="rect">
            <a:avLst/>
          </a:prstGeom>
        </p:spPr>
        <p:txBody>
          <a:bodyPr anchorCtr="0" anchor="b" bIns="91425" lIns="91425" spcFirstLastPara="1" rIns="91425" wrap="square" tIns="91425">
            <a:normAutofit/>
          </a:bodyPr>
          <a:lstStyle/>
          <a:p>
            <a:pPr indent="0" lvl="0" marL="0" rtl="0" algn="l">
              <a:lnSpc>
                <a:spcPct val="115000"/>
              </a:lnSpc>
              <a:spcBef>
                <a:spcPts val="1200"/>
              </a:spcBef>
              <a:spcAft>
                <a:spcPts val="0"/>
              </a:spcAft>
              <a:buClr>
                <a:schemeClr val="dk1"/>
              </a:buClr>
              <a:buSzPts val="1100"/>
              <a:buFont typeface="Arial"/>
              <a:buNone/>
            </a:pPr>
            <a:r>
              <a:rPr b="1" lang="en" sz="3155"/>
              <a:t>Performance Comparison of Different Quadrature Methods for Double Integrals</a:t>
            </a:r>
            <a:endParaRPr b="1" sz="1600"/>
          </a:p>
          <a:p>
            <a:pPr indent="0" lvl="0" marL="0" rtl="0" algn="l">
              <a:lnSpc>
                <a:spcPct val="115000"/>
              </a:lnSpc>
              <a:spcBef>
                <a:spcPts val="1200"/>
              </a:spcBef>
              <a:spcAft>
                <a:spcPts val="1200"/>
              </a:spcAft>
              <a:buNone/>
            </a:pPr>
            <a:r>
              <a:rPr b="1" lang="en" sz="1600"/>
              <a:t> </a:t>
            </a:r>
            <a:endParaRPr/>
          </a:p>
        </p:txBody>
      </p:sp>
      <p:sp>
        <p:nvSpPr>
          <p:cNvPr id="60" name="Google Shape;60;p13"/>
          <p:cNvSpPr txBox="1"/>
          <p:nvPr>
            <p:ph idx="1" type="subTitle"/>
          </p:nvPr>
        </p:nvSpPr>
        <p:spPr>
          <a:xfrm>
            <a:off x="311700" y="3243250"/>
            <a:ext cx="8520600" cy="1318500"/>
          </a:xfrm>
          <a:prstGeom prst="rect">
            <a:avLst/>
          </a:prstGeom>
        </p:spPr>
        <p:txBody>
          <a:bodyPr anchorCtr="0" anchor="t" bIns="91425" lIns="91425" spcFirstLastPara="1" rIns="91425" wrap="square" tIns="91425">
            <a:noAutofit/>
          </a:bodyPr>
          <a:lstStyle/>
          <a:p>
            <a:pPr indent="0" lvl="0" marL="0" rtl="0" algn="l">
              <a:lnSpc>
                <a:spcPct val="105000"/>
              </a:lnSpc>
              <a:spcBef>
                <a:spcPts val="1200"/>
              </a:spcBef>
              <a:spcAft>
                <a:spcPts val="0"/>
              </a:spcAft>
              <a:buSzPts val="523"/>
              <a:buNone/>
            </a:pPr>
            <a:r>
              <a:t/>
            </a:r>
            <a:endParaRPr sz="1840"/>
          </a:p>
          <a:p>
            <a:pPr indent="0" lvl="0" marL="0" rtl="0" algn="ctr">
              <a:lnSpc>
                <a:spcPct val="105000"/>
              </a:lnSpc>
              <a:spcBef>
                <a:spcPts val="1200"/>
              </a:spcBef>
              <a:spcAft>
                <a:spcPts val="0"/>
              </a:spcAft>
              <a:buSzPts val="523"/>
              <a:buNone/>
            </a:pPr>
            <a:r>
              <a:rPr lang="en" sz="1840"/>
              <a:t>Ryan Adoni</a:t>
            </a:r>
            <a:endParaRPr sz="1840"/>
          </a:p>
          <a:p>
            <a:pPr indent="0" lvl="0" marL="0" rtl="0" algn="ctr">
              <a:lnSpc>
                <a:spcPct val="105000"/>
              </a:lnSpc>
              <a:spcBef>
                <a:spcPts val="1200"/>
              </a:spcBef>
              <a:spcAft>
                <a:spcPts val="0"/>
              </a:spcAft>
              <a:buSzPts val="523"/>
              <a:buNone/>
            </a:pPr>
            <a:r>
              <a:rPr lang="en" sz="1840"/>
              <a:t>I pledge my honor that I have abided by the Stevens Honor System.</a:t>
            </a:r>
            <a:endParaRPr sz="1840"/>
          </a:p>
          <a:p>
            <a:pPr indent="0" lvl="0" marL="0" rtl="0" algn="ctr">
              <a:lnSpc>
                <a:spcPct val="105000"/>
              </a:lnSpc>
              <a:spcBef>
                <a:spcPts val="1200"/>
              </a:spcBef>
              <a:spcAft>
                <a:spcPts val="0"/>
              </a:spcAft>
              <a:buSzPts val="523"/>
              <a:buNone/>
            </a:pPr>
            <a:r>
              <a:t/>
            </a:r>
            <a:endParaRPr sz="1840"/>
          </a:p>
          <a:p>
            <a:pPr indent="0" lvl="0" marL="0" rtl="0" algn="ctr">
              <a:lnSpc>
                <a:spcPct val="105000"/>
              </a:lnSpc>
              <a:spcBef>
                <a:spcPts val="1200"/>
              </a:spcBef>
              <a:spcAft>
                <a:spcPts val="1200"/>
              </a:spcAft>
              <a:buSzPts val="523"/>
              <a:buNone/>
            </a:pPr>
            <a:r>
              <a:t/>
            </a:r>
            <a:endParaRPr sz="184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3420"/>
              <a:t>References</a:t>
            </a:r>
            <a:endParaRPr sz="4420"/>
          </a:p>
        </p:txBody>
      </p:sp>
      <p:sp>
        <p:nvSpPr>
          <p:cNvPr id="122" name="Google Shape;122;p22"/>
          <p:cNvSpPr txBox="1"/>
          <p:nvPr>
            <p:ph idx="1" type="body"/>
          </p:nvPr>
        </p:nvSpPr>
        <p:spPr>
          <a:xfrm>
            <a:off x="311700" y="1339525"/>
            <a:ext cx="8520600" cy="3416400"/>
          </a:xfrm>
          <a:prstGeom prst="rect">
            <a:avLst/>
          </a:prstGeom>
        </p:spPr>
        <p:txBody>
          <a:bodyPr anchorCtr="0" anchor="t" bIns="91425" lIns="91425" spcFirstLastPara="1" rIns="91425" wrap="square" tIns="91425">
            <a:normAutofit/>
          </a:bodyPr>
          <a:lstStyle/>
          <a:p>
            <a:pPr indent="-355600" lvl="0" marL="355600" rtl="0" algn="l">
              <a:spcBef>
                <a:spcPts val="1200"/>
              </a:spcBef>
              <a:spcAft>
                <a:spcPts val="0"/>
              </a:spcAft>
              <a:buNone/>
            </a:pPr>
            <a:r>
              <a:rPr lang="en">
                <a:solidFill>
                  <a:srgbClr val="000000"/>
                </a:solidFill>
                <a:latin typeface="Arial"/>
                <a:ea typeface="Arial"/>
                <a:cs typeface="Arial"/>
                <a:sym typeface="Arial"/>
              </a:rPr>
              <a:t>Burden, Richard L., et al. </a:t>
            </a:r>
            <a:r>
              <a:rPr i="1" lang="en">
                <a:solidFill>
                  <a:srgbClr val="000000"/>
                </a:solidFill>
                <a:latin typeface="Arial"/>
                <a:ea typeface="Arial"/>
                <a:cs typeface="Arial"/>
                <a:sym typeface="Arial"/>
              </a:rPr>
              <a:t>Numerical Analysis</a:t>
            </a:r>
            <a:r>
              <a:rPr lang="en">
                <a:solidFill>
                  <a:srgbClr val="000000"/>
                </a:solidFill>
                <a:latin typeface="Arial"/>
                <a:ea typeface="Arial"/>
                <a:cs typeface="Arial"/>
                <a:sym typeface="Arial"/>
              </a:rPr>
              <a:t>. Brooks Cole, 2016.</a:t>
            </a:r>
            <a:endParaRPr>
              <a:solidFill>
                <a:srgbClr val="000000"/>
              </a:solidFill>
              <a:latin typeface="Arial"/>
              <a:ea typeface="Arial"/>
              <a:cs typeface="Arial"/>
              <a:sym typeface="Arial"/>
            </a:endParaRPr>
          </a:p>
          <a:p>
            <a:pPr indent="-355600" lvl="0" marL="355600" rtl="0" algn="l">
              <a:spcBef>
                <a:spcPts val="1200"/>
              </a:spcBef>
              <a:spcAft>
                <a:spcPts val="1200"/>
              </a:spcAft>
              <a:buNone/>
            </a:pPr>
            <a:r>
              <a:rPr lang="en">
                <a:solidFill>
                  <a:srgbClr val="000000"/>
                </a:solidFill>
                <a:latin typeface="Arial"/>
                <a:ea typeface="Arial"/>
                <a:cs typeface="Arial"/>
                <a:sym typeface="Arial"/>
              </a:rPr>
              <a:t>Gander, W., Gautschi, W. Adaptive Quadrature—Revisited. BIT Numerical Mathematics 40, 84–101 (2000). https://doi.org/10.1023/A:1022318402393, https://www.researchgate.net/publication/226706221_Adaptive_Quadrature-Revisited</a:t>
            </a:r>
            <a:endParaRPr>
              <a:solidFill>
                <a:srgbClr val="000000"/>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3"/>
          <p:cNvSpPr txBox="1"/>
          <p:nvPr>
            <p:ph idx="1" type="body"/>
          </p:nvPr>
        </p:nvSpPr>
        <p:spPr>
          <a:xfrm>
            <a:off x="0" y="1503275"/>
            <a:ext cx="8520600" cy="1255500"/>
          </a:xfrm>
          <a:prstGeom prst="rect">
            <a:avLst/>
          </a:prstGeom>
        </p:spPr>
        <p:txBody>
          <a:bodyPr anchorCtr="0" anchor="t" bIns="91425" lIns="91425" spcFirstLastPara="1" rIns="91425" wrap="square" tIns="91425">
            <a:noAutofit/>
          </a:bodyPr>
          <a:lstStyle/>
          <a:p>
            <a:pPr indent="0" lvl="0" marL="457200" rtl="0" algn="ctr">
              <a:lnSpc>
                <a:spcPct val="95000"/>
              </a:lnSpc>
              <a:spcBef>
                <a:spcPts val="1200"/>
              </a:spcBef>
              <a:spcAft>
                <a:spcPts val="0"/>
              </a:spcAft>
              <a:buSzPts val="770"/>
              <a:buNone/>
            </a:pPr>
            <a:r>
              <a:rPr lang="en" sz="5000"/>
              <a:t>Thanks!</a:t>
            </a:r>
            <a:endParaRPr sz="5000"/>
          </a:p>
          <a:p>
            <a:pPr indent="0" lvl="0" marL="457200" rtl="0" algn="ctr">
              <a:lnSpc>
                <a:spcPct val="95000"/>
              </a:lnSpc>
              <a:spcBef>
                <a:spcPts val="1200"/>
              </a:spcBef>
              <a:spcAft>
                <a:spcPts val="0"/>
              </a:spcAft>
              <a:buSzPts val="770"/>
              <a:buNone/>
            </a:pPr>
            <a:r>
              <a:rPr lang="en" sz="5000"/>
              <a:t>Questions?</a:t>
            </a:r>
            <a:endParaRPr sz="5000"/>
          </a:p>
          <a:p>
            <a:pPr indent="0" lvl="0" marL="0" rtl="0" algn="ctr">
              <a:lnSpc>
                <a:spcPct val="95000"/>
              </a:lnSpc>
              <a:spcBef>
                <a:spcPts val="1200"/>
              </a:spcBef>
              <a:spcAft>
                <a:spcPts val="1200"/>
              </a:spcAft>
              <a:buSzPts val="770"/>
              <a:buNone/>
            </a:pPr>
            <a:r>
              <a:t/>
            </a:r>
            <a:endParaRPr sz="50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920"/>
              <a:t>Goals</a:t>
            </a:r>
            <a:endParaRPr sz="3920"/>
          </a:p>
        </p:txBody>
      </p:sp>
      <p:sp>
        <p:nvSpPr>
          <p:cNvPr id="66" name="Google Shape;66;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92500" lnSpcReduction="10000"/>
          </a:bodyPr>
          <a:lstStyle/>
          <a:p>
            <a:pPr indent="-386914" lvl="0" marL="457200" rtl="0" algn="l">
              <a:spcBef>
                <a:spcPts val="1200"/>
              </a:spcBef>
              <a:spcAft>
                <a:spcPts val="0"/>
              </a:spcAft>
              <a:buClr>
                <a:srgbClr val="000000"/>
              </a:buClr>
              <a:buSzPct val="100000"/>
              <a:buFont typeface="Arial"/>
              <a:buChar char="●"/>
            </a:pPr>
            <a:r>
              <a:rPr lang="en" sz="2695">
                <a:solidFill>
                  <a:srgbClr val="000000"/>
                </a:solidFill>
                <a:latin typeface="Arial"/>
                <a:ea typeface="Arial"/>
                <a:cs typeface="Arial"/>
                <a:sym typeface="Arial"/>
              </a:rPr>
              <a:t>Demonstrate</a:t>
            </a:r>
            <a:r>
              <a:rPr lang="en" sz="2695">
                <a:solidFill>
                  <a:srgbClr val="000000"/>
                </a:solidFill>
                <a:latin typeface="Arial"/>
                <a:ea typeface="Arial"/>
                <a:cs typeface="Arial"/>
                <a:sym typeface="Arial"/>
              </a:rPr>
              <a:t> The Composite Trapezoidal, The Composite Simpson, and The Gaussian Quadrature Rules for double integrals and their adaptive variants</a:t>
            </a:r>
            <a:endParaRPr sz="2695">
              <a:solidFill>
                <a:srgbClr val="000000"/>
              </a:solidFill>
              <a:latin typeface="Arial"/>
              <a:ea typeface="Arial"/>
              <a:cs typeface="Arial"/>
              <a:sym typeface="Arial"/>
            </a:endParaRPr>
          </a:p>
          <a:p>
            <a:pPr indent="-386914" lvl="0" marL="457200" rtl="0" algn="l">
              <a:spcBef>
                <a:spcPts val="0"/>
              </a:spcBef>
              <a:spcAft>
                <a:spcPts val="0"/>
              </a:spcAft>
              <a:buClr>
                <a:srgbClr val="000000"/>
              </a:buClr>
              <a:buSzPct val="100000"/>
              <a:buFont typeface="Arial"/>
              <a:buChar char="●"/>
            </a:pPr>
            <a:r>
              <a:rPr lang="en" sz="2695">
                <a:solidFill>
                  <a:srgbClr val="000000"/>
                </a:solidFill>
                <a:latin typeface="Arial"/>
                <a:ea typeface="Arial"/>
                <a:cs typeface="Arial"/>
                <a:sym typeface="Arial"/>
              </a:rPr>
              <a:t>code these six methods in MATLAB</a:t>
            </a:r>
            <a:endParaRPr sz="2695">
              <a:solidFill>
                <a:srgbClr val="000000"/>
              </a:solidFill>
              <a:latin typeface="Arial"/>
              <a:ea typeface="Arial"/>
              <a:cs typeface="Arial"/>
              <a:sym typeface="Arial"/>
            </a:endParaRPr>
          </a:p>
          <a:p>
            <a:pPr indent="-386914" lvl="0" marL="457200" rtl="0" algn="l">
              <a:spcBef>
                <a:spcPts val="0"/>
              </a:spcBef>
              <a:spcAft>
                <a:spcPts val="0"/>
              </a:spcAft>
              <a:buClr>
                <a:srgbClr val="000000"/>
              </a:buClr>
              <a:buSzPct val="100000"/>
              <a:buFont typeface="Arial"/>
              <a:buChar char="●"/>
            </a:pPr>
            <a:r>
              <a:rPr lang="en" sz="2695">
                <a:solidFill>
                  <a:srgbClr val="000000"/>
                </a:solidFill>
                <a:latin typeface="Arial"/>
                <a:ea typeface="Arial"/>
                <a:cs typeface="Arial"/>
                <a:sym typeface="Arial"/>
              </a:rPr>
              <a:t>compare the different methods, display their outputs and results, and analyze the difference between their results</a:t>
            </a:r>
            <a:endParaRPr/>
          </a:p>
          <a:p>
            <a:pPr indent="0" lvl="0" marL="0" rtl="0" algn="l">
              <a:spcBef>
                <a:spcPts val="1200"/>
              </a:spcBef>
              <a:spcAft>
                <a:spcPts val="12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920"/>
              <a:t>Findings</a:t>
            </a:r>
            <a:endParaRPr sz="3920"/>
          </a:p>
        </p:txBody>
      </p:sp>
      <p:sp>
        <p:nvSpPr>
          <p:cNvPr id="72" name="Google Shape;72;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20000"/>
          </a:bodyPr>
          <a:lstStyle/>
          <a:p>
            <a:pPr indent="-381000" lvl="0" marL="457200" rtl="0" algn="l">
              <a:spcBef>
                <a:spcPts val="1200"/>
              </a:spcBef>
              <a:spcAft>
                <a:spcPts val="0"/>
              </a:spcAft>
              <a:buSzPts val="2400"/>
              <a:buChar char="●"/>
            </a:pPr>
            <a:r>
              <a:rPr lang="en" sz="2400"/>
              <a:t>I implemented all six </a:t>
            </a:r>
            <a:r>
              <a:rPr lang="en" sz="2400"/>
              <a:t>methods</a:t>
            </a:r>
            <a:r>
              <a:rPr lang="en" sz="2400"/>
              <a:t> in MATLAB and prepared graphics to </a:t>
            </a:r>
            <a:r>
              <a:rPr lang="en" sz="2400"/>
              <a:t>display</a:t>
            </a:r>
            <a:r>
              <a:rPr lang="en" sz="2400"/>
              <a:t> how they all work</a:t>
            </a:r>
            <a:endParaRPr sz="2400"/>
          </a:p>
          <a:p>
            <a:pPr indent="-381000" lvl="0" marL="457200" rtl="0" algn="l">
              <a:spcBef>
                <a:spcPts val="0"/>
              </a:spcBef>
              <a:spcAft>
                <a:spcPts val="0"/>
              </a:spcAft>
              <a:buSzPts val="2400"/>
              <a:buChar char="●"/>
            </a:pPr>
            <a:r>
              <a:rPr lang="en" sz="2400"/>
              <a:t>I found that the adaptive variants are generally better, which was </a:t>
            </a:r>
            <a:r>
              <a:rPr lang="en" sz="2400"/>
              <a:t>expected</a:t>
            </a:r>
            <a:r>
              <a:rPr lang="en" sz="2400"/>
              <a:t> since they can use the same number of points, but in a </a:t>
            </a:r>
            <a:r>
              <a:rPr i="1" lang="en" sz="2400"/>
              <a:t>smarter </a:t>
            </a:r>
            <a:r>
              <a:rPr lang="en" sz="2400"/>
              <a:t>way by </a:t>
            </a:r>
            <a:r>
              <a:rPr lang="en" sz="2400"/>
              <a:t>distributing</a:t>
            </a:r>
            <a:r>
              <a:rPr lang="en" sz="2400"/>
              <a:t> more points to areas with higher variation</a:t>
            </a:r>
            <a:endParaRPr sz="2400"/>
          </a:p>
          <a:p>
            <a:pPr indent="-381000" lvl="0" marL="457200" rtl="0" algn="l">
              <a:spcBef>
                <a:spcPts val="0"/>
              </a:spcBef>
              <a:spcAft>
                <a:spcPts val="0"/>
              </a:spcAft>
              <a:buSzPts val="2400"/>
              <a:buChar char="●"/>
            </a:pPr>
            <a:r>
              <a:rPr lang="en" sz="2400"/>
              <a:t>The Gaussian Quadrature is really accurate and it caused some issue with my adaptive variant</a:t>
            </a:r>
            <a:endParaRPr sz="2400"/>
          </a:p>
          <a:p>
            <a:pPr indent="0" lvl="0" marL="0" rtl="0" algn="l">
              <a:spcBef>
                <a:spcPts val="1200"/>
              </a:spcBef>
              <a:spcAft>
                <a:spcPts val="12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6"/>
          <p:cNvSpPr txBox="1"/>
          <p:nvPr>
            <p:ph type="title"/>
          </p:nvPr>
        </p:nvSpPr>
        <p:spPr>
          <a:xfrm>
            <a:off x="311700" y="2813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920"/>
              <a:t>Findings Continued</a:t>
            </a:r>
            <a:endParaRPr sz="3920"/>
          </a:p>
        </p:txBody>
      </p:sp>
      <p:sp>
        <p:nvSpPr>
          <p:cNvPr id="78" name="Google Shape;78;p16"/>
          <p:cNvSpPr txBox="1"/>
          <p:nvPr>
            <p:ph idx="1" type="body"/>
          </p:nvPr>
        </p:nvSpPr>
        <p:spPr>
          <a:xfrm>
            <a:off x="311700" y="544600"/>
            <a:ext cx="8520600" cy="964200"/>
          </a:xfrm>
          <a:prstGeom prst="rect">
            <a:avLst/>
          </a:prstGeom>
        </p:spPr>
        <p:txBody>
          <a:bodyPr anchorCtr="0" anchor="t" bIns="91425" lIns="91425" spcFirstLastPara="1" rIns="91425" wrap="square" tIns="91425">
            <a:normAutofit lnSpcReduction="20000"/>
          </a:bodyPr>
          <a:lstStyle/>
          <a:p>
            <a:pPr indent="0" lvl="0" marL="457200" rtl="0" algn="l">
              <a:spcBef>
                <a:spcPts val="1200"/>
              </a:spcBef>
              <a:spcAft>
                <a:spcPts val="0"/>
              </a:spcAft>
              <a:buNone/>
            </a:pPr>
            <a:r>
              <a:t/>
            </a:r>
            <a:endParaRPr/>
          </a:p>
          <a:p>
            <a:pPr indent="0" lvl="0" marL="0" rtl="0" algn="l">
              <a:spcBef>
                <a:spcPts val="1200"/>
              </a:spcBef>
              <a:spcAft>
                <a:spcPts val="1200"/>
              </a:spcAft>
              <a:buNone/>
            </a:pPr>
            <a:r>
              <a:rPr lang="en" sz="2400"/>
              <a:t>Take the following example equation:</a:t>
            </a:r>
            <a:endParaRPr sz="2400"/>
          </a:p>
        </p:txBody>
      </p:sp>
      <p:pic>
        <p:nvPicPr>
          <p:cNvPr id="79" name="Google Shape;79;p16"/>
          <p:cNvPicPr preferRelativeResize="0"/>
          <p:nvPr/>
        </p:nvPicPr>
        <p:blipFill>
          <a:blip r:embed="rId3">
            <a:alphaModFix/>
          </a:blip>
          <a:stretch>
            <a:fillRect/>
          </a:stretch>
        </p:blipFill>
        <p:spPr>
          <a:xfrm>
            <a:off x="1845401" y="1391888"/>
            <a:ext cx="5453200" cy="735500"/>
          </a:xfrm>
          <a:prstGeom prst="rect">
            <a:avLst/>
          </a:prstGeom>
          <a:noFill/>
          <a:ln>
            <a:noFill/>
          </a:ln>
        </p:spPr>
      </p:pic>
      <p:pic>
        <p:nvPicPr>
          <p:cNvPr id="80" name="Google Shape;80;p16"/>
          <p:cNvPicPr preferRelativeResize="0"/>
          <p:nvPr/>
        </p:nvPicPr>
        <p:blipFill>
          <a:blip r:embed="rId4">
            <a:alphaModFix/>
          </a:blip>
          <a:stretch>
            <a:fillRect/>
          </a:stretch>
        </p:blipFill>
        <p:spPr>
          <a:xfrm>
            <a:off x="1845400" y="2244275"/>
            <a:ext cx="5453201" cy="2453975"/>
          </a:xfrm>
          <a:prstGeom prst="rect">
            <a:avLst/>
          </a:prstGeom>
          <a:noFill/>
          <a:ln cap="flat" cmpd="sng" w="19050">
            <a:solidFill>
              <a:schemeClr val="dk2"/>
            </a:solidFill>
            <a:prstDash val="solid"/>
            <a:round/>
            <a:headEnd len="sm" w="sm" type="none"/>
            <a:tailEnd len="sm" w="sm" type="none"/>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920"/>
              <a:t>Findings </a:t>
            </a:r>
            <a:r>
              <a:rPr lang="en" sz="2920"/>
              <a:t>Continued</a:t>
            </a:r>
            <a:endParaRPr sz="3920"/>
          </a:p>
        </p:txBody>
      </p:sp>
      <p:pic>
        <p:nvPicPr>
          <p:cNvPr id="86" name="Google Shape;86;p17"/>
          <p:cNvPicPr preferRelativeResize="0"/>
          <p:nvPr/>
        </p:nvPicPr>
        <p:blipFill>
          <a:blip r:embed="rId3">
            <a:alphaModFix/>
          </a:blip>
          <a:stretch>
            <a:fillRect/>
          </a:stretch>
        </p:blipFill>
        <p:spPr>
          <a:xfrm>
            <a:off x="311700" y="1578850"/>
            <a:ext cx="4565849" cy="3424374"/>
          </a:xfrm>
          <a:prstGeom prst="rect">
            <a:avLst/>
          </a:prstGeom>
          <a:noFill/>
          <a:ln>
            <a:noFill/>
          </a:ln>
        </p:spPr>
      </p:pic>
      <p:sp>
        <p:nvSpPr>
          <p:cNvPr id="87" name="Google Shape;87;p17"/>
          <p:cNvSpPr txBox="1"/>
          <p:nvPr>
            <p:ph type="title"/>
          </p:nvPr>
        </p:nvSpPr>
        <p:spPr>
          <a:xfrm>
            <a:off x="464100" y="10177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520"/>
              <a:t>Composite Trapezoidal Rule</a:t>
            </a:r>
            <a:endParaRPr sz="3520"/>
          </a:p>
        </p:txBody>
      </p:sp>
      <p:pic>
        <p:nvPicPr>
          <p:cNvPr id="88" name="Google Shape;88;p17"/>
          <p:cNvPicPr preferRelativeResize="0"/>
          <p:nvPr/>
        </p:nvPicPr>
        <p:blipFill>
          <a:blip r:embed="rId4">
            <a:alphaModFix/>
          </a:blip>
          <a:stretch>
            <a:fillRect/>
          </a:stretch>
        </p:blipFill>
        <p:spPr>
          <a:xfrm>
            <a:off x="4572000" y="1578837"/>
            <a:ext cx="4565849" cy="342441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920"/>
              <a:t>Findings Continued</a:t>
            </a:r>
            <a:endParaRPr sz="3920"/>
          </a:p>
        </p:txBody>
      </p:sp>
      <p:sp>
        <p:nvSpPr>
          <p:cNvPr id="94" name="Google Shape;94;p18"/>
          <p:cNvSpPr txBox="1"/>
          <p:nvPr>
            <p:ph type="title"/>
          </p:nvPr>
        </p:nvSpPr>
        <p:spPr>
          <a:xfrm>
            <a:off x="464100" y="10177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520"/>
              <a:t>Composite Simpson’s Rule</a:t>
            </a:r>
            <a:endParaRPr sz="3520"/>
          </a:p>
        </p:txBody>
      </p:sp>
      <p:pic>
        <p:nvPicPr>
          <p:cNvPr id="95" name="Google Shape;95;p18"/>
          <p:cNvPicPr preferRelativeResize="0"/>
          <p:nvPr/>
        </p:nvPicPr>
        <p:blipFill>
          <a:blip r:embed="rId3">
            <a:alphaModFix/>
          </a:blip>
          <a:stretch>
            <a:fillRect/>
          </a:stretch>
        </p:blipFill>
        <p:spPr>
          <a:xfrm>
            <a:off x="163675" y="1519782"/>
            <a:ext cx="4565849" cy="3424368"/>
          </a:xfrm>
          <a:prstGeom prst="rect">
            <a:avLst/>
          </a:prstGeom>
          <a:noFill/>
          <a:ln>
            <a:noFill/>
          </a:ln>
        </p:spPr>
      </p:pic>
      <p:pic>
        <p:nvPicPr>
          <p:cNvPr id="96" name="Google Shape;96;p18"/>
          <p:cNvPicPr preferRelativeResize="0"/>
          <p:nvPr/>
        </p:nvPicPr>
        <p:blipFill>
          <a:blip r:embed="rId4">
            <a:alphaModFix/>
          </a:blip>
          <a:stretch>
            <a:fillRect/>
          </a:stretch>
        </p:blipFill>
        <p:spPr>
          <a:xfrm>
            <a:off x="4432550" y="1465175"/>
            <a:ext cx="4711451" cy="353357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920"/>
              <a:t>Findings Continued</a:t>
            </a:r>
            <a:endParaRPr sz="3920"/>
          </a:p>
        </p:txBody>
      </p:sp>
      <p:sp>
        <p:nvSpPr>
          <p:cNvPr id="102" name="Google Shape;102;p19"/>
          <p:cNvSpPr txBox="1"/>
          <p:nvPr>
            <p:ph type="title"/>
          </p:nvPr>
        </p:nvSpPr>
        <p:spPr>
          <a:xfrm>
            <a:off x="464100" y="10177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520"/>
              <a:t>Gaussian Quadrature</a:t>
            </a:r>
            <a:endParaRPr sz="3520"/>
          </a:p>
        </p:txBody>
      </p:sp>
      <p:pic>
        <p:nvPicPr>
          <p:cNvPr id="103" name="Google Shape;103;p19"/>
          <p:cNvPicPr preferRelativeResize="0"/>
          <p:nvPr/>
        </p:nvPicPr>
        <p:blipFill>
          <a:blip r:embed="rId3">
            <a:alphaModFix/>
          </a:blip>
          <a:stretch>
            <a:fillRect/>
          </a:stretch>
        </p:blipFill>
        <p:spPr>
          <a:xfrm>
            <a:off x="152400" y="1518838"/>
            <a:ext cx="4565849" cy="3424387"/>
          </a:xfrm>
          <a:prstGeom prst="rect">
            <a:avLst/>
          </a:prstGeom>
          <a:noFill/>
          <a:ln>
            <a:noFill/>
          </a:ln>
        </p:spPr>
      </p:pic>
      <p:pic>
        <p:nvPicPr>
          <p:cNvPr id="104" name="Google Shape;104;p19"/>
          <p:cNvPicPr preferRelativeResize="0"/>
          <p:nvPr/>
        </p:nvPicPr>
        <p:blipFill>
          <a:blip r:embed="rId4">
            <a:alphaModFix/>
          </a:blip>
          <a:stretch>
            <a:fillRect/>
          </a:stretch>
        </p:blipFill>
        <p:spPr>
          <a:xfrm>
            <a:off x="4418850" y="1518850"/>
            <a:ext cx="4565849" cy="342437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45720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110" name="Google Shape;110;p20"/>
          <p:cNvPicPr preferRelativeResize="0"/>
          <p:nvPr/>
        </p:nvPicPr>
        <p:blipFill>
          <a:blip r:embed="rId3">
            <a:alphaModFix/>
          </a:blip>
          <a:stretch>
            <a:fillRect/>
          </a:stretch>
        </p:blipFill>
        <p:spPr>
          <a:xfrm>
            <a:off x="311700" y="356013"/>
            <a:ext cx="8520599" cy="4431462"/>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1"/>
          <p:cNvSpPr txBox="1"/>
          <p:nvPr>
            <p:ph type="title"/>
          </p:nvPr>
        </p:nvSpPr>
        <p:spPr>
          <a:xfrm>
            <a:off x="311700" y="211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920"/>
              <a:t>Conclusions</a:t>
            </a:r>
            <a:endParaRPr sz="3920"/>
          </a:p>
          <a:p>
            <a:pPr indent="0" lvl="0" marL="0" rtl="0" algn="l">
              <a:spcBef>
                <a:spcPts val="0"/>
              </a:spcBef>
              <a:spcAft>
                <a:spcPts val="0"/>
              </a:spcAft>
              <a:buSzPts val="990"/>
              <a:buNone/>
            </a:pPr>
            <a:r>
              <a:t/>
            </a:r>
            <a:endParaRPr sz="2920"/>
          </a:p>
        </p:txBody>
      </p:sp>
      <p:sp>
        <p:nvSpPr>
          <p:cNvPr id="116" name="Google Shape;116;p21"/>
          <p:cNvSpPr txBox="1"/>
          <p:nvPr>
            <p:ph idx="1" type="body"/>
          </p:nvPr>
        </p:nvSpPr>
        <p:spPr>
          <a:xfrm>
            <a:off x="311700" y="0"/>
            <a:ext cx="8520600" cy="488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000000"/>
              </a:solidFill>
              <a:latin typeface="Arial"/>
              <a:ea typeface="Arial"/>
              <a:cs typeface="Arial"/>
              <a:sym typeface="Arial"/>
            </a:endParaRPr>
          </a:p>
          <a:p>
            <a:pPr indent="0" lvl="0" marL="0" rtl="0" algn="l">
              <a:spcBef>
                <a:spcPts val="1200"/>
              </a:spcBef>
              <a:spcAft>
                <a:spcPts val="0"/>
              </a:spcAft>
              <a:buNone/>
            </a:pPr>
            <a:r>
              <a:t/>
            </a:r>
            <a:endParaRPr>
              <a:solidFill>
                <a:srgbClr val="000000"/>
              </a:solidFill>
              <a:latin typeface="Arial"/>
              <a:ea typeface="Arial"/>
              <a:cs typeface="Arial"/>
              <a:sym typeface="Arial"/>
            </a:endParaRPr>
          </a:p>
          <a:p>
            <a:pPr indent="0" lvl="0" marL="0" rtl="0" algn="l">
              <a:spcBef>
                <a:spcPts val="1200"/>
              </a:spcBef>
              <a:spcAft>
                <a:spcPts val="0"/>
              </a:spcAft>
              <a:buNone/>
            </a:pPr>
            <a:r>
              <a:rPr lang="en" sz="2000">
                <a:solidFill>
                  <a:srgbClr val="000000"/>
                </a:solidFill>
                <a:latin typeface="Arial"/>
                <a:ea typeface="Arial"/>
                <a:cs typeface="Arial"/>
                <a:sym typeface="Arial"/>
              </a:rPr>
              <a:t>The code implemented show the methods and </a:t>
            </a:r>
            <a:r>
              <a:rPr lang="en" sz="2000">
                <a:solidFill>
                  <a:srgbClr val="000000"/>
                </a:solidFill>
                <a:latin typeface="Arial"/>
                <a:ea typeface="Arial"/>
                <a:cs typeface="Arial"/>
                <a:sym typeface="Arial"/>
              </a:rPr>
              <a:t>their </a:t>
            </a:r>
            <a:r>
              <a:rPr lang="en" sz="2000">
                <a:solidFill>
                  <a:srgbClr val="000000"/>
                </a:solidFill>
                <a:latin typeface="Arial"/>
                <a:ea typeface="Arial"/>
                <a:cs typeface="Arial"/>
                <a:sym typeface="Arial"/>
              </a:rPr>
              <a:t>adaptive variants </a:t>
            </a:r>
            <a:endParaRPr sz="2000">
              <a:solidFill>
                <a:srgbClr val="000000"/>
              </a:solidFill>
              <a:latin typeface="Arial"/>
              <a:ea typeface="Arial"/>
              <a:cs typeface="Arial"/>
              <a:sym typeface="Arial"/>
            </a:endParaRPr>
          </a:p>
          <a:p>
            <a:pPr indent="0" lvl="0" marL="0" rtl="0" algn="l">
              <a:spcBef>
                <a:spcPts val="1200"/>
              </a:spcBef>
              <a:spcAft>
                <a:spcPts val="0"/>
              </a:spcAft>
              <a:buNone/>
            </a:pPr>
            <a:r>
              <a:rPr lang="en" sz="2000">
                <a:solidFill>
                  <a:srgbClr val="000000"/>
                </a:solidFill>
                <a:latin typeface="Arial"/>
                <a:ea typeface="Arial"/>
                <a:cs typeface="Arial"/>
                <a:sym typeface="Arial"/>
              </a:rPr>
              <a:t>The graphs above demonstrate the differences between the methods and how they sample points differently from functions</a:t>
            </a:r>
            <a:endParaRPr sz="2000">
              <a:solidFill>
                <a:srgbClr val="000000"/>
              </a:solidFill>
              <a:latin typeface="Arial"/>
              <a:ea typeface="Arial"/>
              <a:cs typeface="Arial"/>
              <a:sym typeface="Arial"/>
            </a:endParaRPr>
          </a:p>
          <a:p>
            <a:pPr indent="0" lvl="0" marL="0" rtl="0" algn="l">
              <a:spcBef>
                <a:spcPts val="1200"/>
              </a:spcBef>
              <a:spcAft>
                <a:spcPts val="1200"/>
              </a:spcAft>
              <a:buNone/>
            </a:pPr>
            <a:r>
              <a:rPr lang="en" sz="2000">
                <a:solidFill>
                  <a:srgbClr val="000000"/>
                </a:solidFill>
                <a:latin typeface="Arial"/>
                <a:ea typeface="Arial"/>
                <a:cs typeface="Arial"/>
                <a:sym typeface="Arial"/>
              </a:rPr>
              <a:t>For The Gaussian Quadrature the non-adaptive version is slightly more accurate.  It seems like a potential reason for this is because the fine approximation and coarse approximation are very close (their absolute difference is smaller than epsilon), but different enough that areas with variation are not explored as much as they could or should be.</a:t>
            </a:r>
            <a:endParaRPr sz="2000">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